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3" r:id="rId3"/>
    <p:sldId id="275" r:id="rId4"/>
    <p:sldId id="276" r:id="rId5"/>
    <p:sldId id="268" r:id="rId6"/>
    <p:sldId id="277" r:id="rId7"/>
    <p:sldId id="278" r:id="rId8"/>
    <p:sldId id="279" r:id="rId9"/>
    <p:sldId id="280" r:id="rId10"/>
    <p:sldId id="283" r:id="rId11"/>
    <p:sldId id="281" r:id="rId12"/>
    <p:sldId id="271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0E9A"/>
    <a:srgbClr val="06B3CA"/>
    <a:srgbClr val="11BF4B"/>
    <a:srgbClr val="BA0A6F"/>
    <a:srgbClr val="71C808"/>
    <a:srgbClr val="FB4BFB"/>
    <a:srgbClr val="C75A09"/>
    <a:srgbClr val="FA4C8A"/>
    <a:srgbClr val="008000"/>
    <a:srgbClr val="B41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90C17-2B49-4110-970F-56B8EB9FCDEF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63737-EAA5-4EEB-A47D-1FCAFC49099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118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63737-EAA5-4EEB-A47D-1FCAFC49099D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548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A616D84-F524-4B42-B2DF-C9C8E1D3E6A3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767CDC4-6560-405F-8933-980148FA11C7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6D84-F524-4B42-B2DF-C9C8E1D3E6A3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CDC4-6560-405F-8933-980148FA11C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6D84-F524-4B42-B2DF-C9C8E1D3E6A3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CDC4-6560-405F-8933-980148FA11C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616D84-F524-4B42-B2DF-C9C8E1D3E6A3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67CDC4-6560-405F-8933-980148FA11C7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A616D84-F524-4B42-B2DF-C9C8E1D3E6A3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767CDC4-6560-405F-8933-980148FA11C7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6D84-F524-4B42-B2DF-C9C8E1D3E6A3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CDC4-6560-405F-8933-980148FA11C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6D84-F524-4B42-B2DF-C9C8E1D3E6A3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CDC4-6560-405F-8933-980148FA11C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616D84-F524-4B42-B2DF-C9C8E1D3E6A3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67CDC4-6560-405F-8933-980148FA11C7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6D84-F524-4B42-B2DF-C9C8E1D3E6A3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CDC4-6560-405F-8933-980148FA11C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616D84-F524-4B42-B2DF-C9C8E1D3E6A3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67CDC4-6560-405F-8933-980148FA11C7}" type="slidenum">
              <a:rPr lang="hr-HR" smtClean="0"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616D84-F524-4B42-B2DF-C9C8E1D3E6A3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67CDC4-6560-405F-8933-980148FA11C7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616D84-F524-4B42-B2DF-C9C8E1D3E6A3}" type="datetimeFigureOut">
              <a:rPr lang="hr-HR" smtClean="0"/>
              <a:t>16.4.2020.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767CDC4-6560-405F-8933-980148FA11C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86000" y="2204864"/>
            <a:ext cx="6172200" cy="1894362"/>
          </a:xfrm>
        </p:spPr>
        <p:txBody>
          <a:bodyPr/>
          <a:lstStyle/>
          <a:p>
            <a:r>
              <a:rPr lang="hr-HR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/>
            </a:r>
            <a:br>
              <a:rPr lang="hr-HR" dirty="0" smtClean="0">
                <a:solidFill>
                  <a:srgbClr val="92D050"/>
                </a:solidFill>
                <a:latin typeface="Arial Black" panose="020B0A04020102020204" pitchFamily="34" charset="0"/>
              </a:rPr>
            </a:br>
            <a:r>
              <a:rPr lang="hr-HR" dirty="0">
                <a:solidFill>
                  <a:srgbClr val="92D050"/>
                </a:solidFill>
                <a:latin typeface="Arial Black" panose="020B0A04020102020204" pitchFamily="34" charset="0"/>
              </a:rPr>
              <a:t>	</a:t>
            </a:r>
            <a:r>
              <a:rPr lang="hr-HR" sz="4400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ZELENJAK</a:t>
            </a:r>
            <a:r>
              <a:rPr lang="hr-HR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hr-HR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hr-HR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152328" y="3933056"/>
            <a:ext cx="6172200" cy="1371600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rgbClr val="92D050"/>
                </a:solidFill>
              </a:rPr>
              <a:t>- zaštićeno područje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012160" y="6381328"/>
            <a:ext cx="3082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A4C8A"/>
                </a:solidFill>
              </a:rPr>
              <a:t>Marta </a:t>
            </a:r>
            <a:r>
              <a:rPr lang="hr-HR" sz="2800" b="1" dirty="0" err="1" smtClean="0">
                <a:solidFill>
                  <a:srgbClr val="FA4C8A"/>
                </a:solidFill>
              </a:rPr>
              <a:t>Brlek</a:t>
            </a:r>
            <a:r>
              <a:rPr lang="hr-HR" sz="2800" b="1" dirty="0" smtClean="0">
                <a:solidFill>
                  <a:srgbClr val="FA4C8A"/>
                </a:solidFill>
              </a:rPr>
              <a:t> 4.a</a:t>
            </a:r>
            <a:endParaRPr lang="hr-HR" sz="2800" b="1" dirty="0">
              <a:solidFill>
                <a:srgbClr val="FA4C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2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E80E9A"/>
                </a:solidFill>
              </a:rPr>
              <a:t>Zaštićeni značajni krajobraz </a:t>
            </a:r>
            <a:r>
              <a:rPr lang="hr-HR" dirty="0" err="1" smtClean="0">
                <a:solidFill>
                  <a:srgbClr val="E80E9A"/>
                </a:solidFill>
              </a:rPr>
              <a:t>Zelenjak</a:t>
            </a:r>
            <a:r>
              <a:rPr lang="hr-HR" dirty="0" smtClean="0">
                <a:solidFill>
                  <a:srgbClr val="E80E9A"/>
                </a:solidFill>
              </a:rPr>
              <a:t> mjesto je jedinstvenih kulturnih i prirodnih ljepota. U </a:t>
            </a:r>
            <a:r>
              <a:rPr lang="hr-HR" dirty="0" err="1" smtClean="0">
                <a:solidFill>
                  <a:srgbClr val="E80E9A"/>
                </a:solidFill>
              </a:rPr>
              <a:t>Zelenjaku</a:t>
            </a:r>
            <a:r>
              <a:rPr lang="hr-HR" dirty="0" smtClean="0">
                <a:solidFill>
                  <a:srgbClr val="E80E9A"/>
                </a:solidFill>
              </a:rPr>
              <a:t> možemo upoznati biljke,životinje i povijest. Dolaskom u prekrasnu dolinu rijeke </a:t>
            </a:r>
            <a:r>
              <a:rPr lang="hr-HR" dirty="0" err="1" smtClean="0">
                <a:solidFill>
                  <a:srgbClr val="E80E9A"/>
                </a:solidFill>
              </a:rPr>
              <a:t>sutle</a:t>
            </a:r>
            <a:r>
              <a:rPr lang="hr-HR" dirty="0" smtClean="0">
                <a:solidFill>
                  <a:srgbClr val="E80E9A"/>
                </a:solidFill>
              </a:rPr>
              <a:t> možemo se zabaviti i rekreirati.</a:t>
            </a:r>
            <a:endParaRPr lang="hr-HR" dirty="0">
              <a:solidFill>
                <a:srgbClr val="E80E9A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84984"/>
            <a:ext cx="508152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95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438476" cy="190526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56" y="260648"/>
            <a:ext cx="2012628" cy="150222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069" y="116632"/>
            <a:ext cx="1576379" cy="189165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6632"/>
            <a:ext cx="2466975" cy="18478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7" y="2642616"/>
            <a:ext cx="1315963" cy="179449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76" y="2476500"/>
            <a:ext cx="1744588" cy="1744588"/>
          </a:xfrm>
          <a:prstGeom prst="rect">
            <a:avLst/>
          </a:prstGeom>
        </p:spPr>
      </p:pic>
      <p:sp>
        <p:nvSpPr>
          <p:cNvPr id="9" name="Sunce 8"/>
          <p:cNvSpPr/>
          <p:nvPr/>
        </p:nvSpPr>
        <p:spPr>
          <a:xfrm>
            <a:off x="1835696" y="1988840"/>
            <a:ext cx="5256584" cy="3816424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PRAVILA KAKO SAČUVATI KRAJOBRAZ ZELENJAK I OSTALU PRIRODU</a:t>
            </a:r>
            <a:endParaRPr lang="hr-HR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693596" y="1772816"/>
            <a:ext cx="1518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b="1" dirty="0" smtClean="0"/>
              <a:t>ZABRANJEN LOV</a:t>
            </a:r>
            <a:endParaRPr lang="hr-HR" sz="1100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7290886" y="4222249"/>
            <a:ext cx="15295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b="1" dirty="0" smtClean="0"/>
              <a:t>ZABRANJENO </a:t>
            </a:r>
          </a:p>
          <a:p>
            <a:r>
              <a:rPr lang="hr-HR" sz="1100" b="1" dirty="0" smtClean="0"/>
              <a:t>BACANJE SMEĆA</a:t>
            </a:r>
            <a:endParaRPr lang="hr-HR" sz="1100" b="1" dirty="0"/>
          </a:p>
        </p:txBody>
      </p:sp>
    </p:spTree>
    <p:extLst>
      <p:ext uri="{BB962C8B-B14F-4D97-AF65-F5344CB8AC3E}">
        <p14:creationId xmlns:p14="http://schemas.microsoft.com/office/powerpoint/2010/main" val="303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969681" y="2060848"/>
            <a:ext cx="6172200" cy="1894362"/>
          </a:xfrm>
        </p:spPr>
        <p:txBody>
          <a:bodyPr>
            <a:normAutofit/>
          </a:bodyPr>
          <a:lstStyle/>
          <a:p>
            <a:endParaRPr lang="hr-HR" sz="3600" dirty="0">
              <a:solidFill>
                <a:srgbClr val="00B0F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64296" y="6017840"/>
            <a:ext cx="6172200" cy="1371600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00B0F0"/>
                </a:solidFill>
              </a:rPr>
              <a:t>HVALA NA PAŽNJI </a:t>
            </a:r>
            <a:r>
              <a:rPr lang="hr-HR" sz="3600" dirty="0" smtClean="0">
                <a:solidFill>
                  <a:srgbClr val="06B3CA"/>
                </a:solidFill>
              </a:rPr>
              <a:t>!</a:t>
            </a:r>
            <a:endParaRPr lang="hr-HR" sz="3600" dirty="0">
              <a:solidFill>
                <a:srgbClr val="06B3CA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78" y="404664"/>
            <a:ext cx="5220614" cy="49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7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4800" y="12058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2400" dirty="0" smtClean="0">
                <a:solidFill>
                  <a:srgbClr val="FA4C8A"/>
                </a:solidFill>
                <a:latin typeface="Arial Black" panose="020B0A04020102020204" pitchFamily="34" charset="0"/>
              </a:rPr>
              <a:t>KRAJOBRAZ ZELENJAK  - obuhvaća područje </a:t>
            </a:r>
            <a:r>
              <a:rPr lang="hr-HR" sz="2400" dirty="0" err="1" smtClean="0">
                <a:solidFill>
                  <a:srgbClr val="FA4C8A"/>
                </a:solidFill>
                <a:latin typeface="Arial Black" panose="020B0A04020102020204" pitchFamily="34" charset="0"/>
              </a:rPr>
              <a:t>Cesargradske</a:t>
            </a:r>
            <a:r>
              <a:rPr lang="hr-HR" sz="2400" dirty="0" smtClean="0">
                <a:solidFill>
                  <a:srgbClr val="FA4C8A"/>
                </a:solidFill>
                <a:latin typeface="Arial Black" panose="020B0A04020102020204" pitchFamily="34" charset="0"/>
              </a:rPr>
              <a:t> i </a:t>
            </a:r>
            <a:r>
              <a:rPr lang="hr-HR" sz="2400" dirty="0" err="1" smtClean="0">
                <a:solidFill>
                  <a:srgbClr val="FA4C8A"/>
                </a:solidFill>
                <a:latin typeface="Arial Black" panose="020B0A04020102020204" pitchFamily="34" charset="0"/>
              </a:rPr>
              <a:t>Risvičke</a:t>
            </a:r>
            <a:r>
              <a:rPr lang="hr-HR" sz="2400" dirty="0" smtClean="0">
                <a:solidFill>
                  <a:srgbClr val="FA4C8A"/>
                </a:solidFill>
                <a:latin typeface="Arial Black" panose="020B0A04020102020204" pitchFamily="34" charset="0"/>
              </a:rPr>
              <a:t> gore sa rijekom Sutlom. Prostire se na površini od 287 hektara.</a:t>
            </a:r>
            <a:br>
              <a:rPr lang="hr-HR" sz="2400" dirty="0" smtClean="0">
                <a:solidFill>
                  <a:srgbClr val="FA4C8A"/>
                </a:solidFill>
                <a:latin typeface="Arial Black" panose="020B0A04020102020204" pitchFamily="34" charset="0"/>
              </a:rPr>
            </a:br>
            <a:r>
              <a:rPr lang="hr-HR" sz="2400" dirty="0" err="1" smtClean="0">
                <a:solidFill>
                  <a:srgbClr val="FA4C8A"/>
                </a:solidFill>
                <a:latin typeface="Arial Black" panose="020B0A04020102020204" pitchFamily="34" charset="0"/>
              </a:rPr>
              <a:t>Zelenjak</a:t>
            </a:r>
            <a:r>
              <a:rPr lang="hr-HR" sz="2400" dirty="0" smtClean="0">
                <a:solidFill>
                  <a:srgbClr val="FA4C8A"/>
                </a:solidFill>
                <a:latin typeface="Arial Black" panose="020B0A04020102020204" pitchFamily="34" charset="0"/>
              </a:rPr>
              <a:t> je 2011. godine proglašen značajnim krajobrazom u kojem se čuvaju prirodne i kulturne vrijednosti. </a:t>
            </a:r>
            <a:endParaRPr lang="hr-HR" dirty="0">
              <a:solidFill>
                <a:srgbClr val="FA4C8A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67" y="2564904"/>
            <a:ext cx="5095127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26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4005064"/>
            <a:ext cx="7920880" cy="2232248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6B3CA"/>
                </a:solidFill>
              </a:rPr>
              <a:t>Kulturno-povijesne </a:t>
            </a:r>
            <a:r>
              <a:rPr lang="hr-HR" b="1" dirty="0" smtClean="0">
                <a:solidFill>
                  <a:srgbClr val="71C808"/>
                </a:solidFill>
              </a:rPr>
              <a:t>vrijednosti </a:t>
            </a:r>
            <a:r>
              <a:rPr lang="hr-HR" dirty="0" smtClean="0">
                <a:solidFill>
                  <a:srgbClr val="71C808"/>
                </a:solidFill>
              </a:rPr>
              <a:t>krajobraza </a:t>
            </a:r>
            <a:r>
              <a:rPr lang="hr-HR" dirty="0" err="1" smtClean="0">
                <a:solidFill>
                  <a:srgbClr val="71C808"/>
                </a:solidFill>
              </a:rPr>
              <a:t>Zelenjak</a:t>
            </a:r>
            <a:r>
              <a:rPr lang="hr-HR" dirty="0" smtClean="0">
                <a:solidFill>
                  <a:srgbClr val="71C808"/>
                </a:solidFill>
              </a:rPr>
              <a:t> čine kapela Majke Božje </a:t>
            </a:r>
            <a:r>
              <a:rPr lang="hr-HR" dirty="0" err="1" smtClean="0">
                <a:solidFill>
                  <a:srgbClr val="71C808"/>
                </a:solidFill>
              </a:rPr>
              <a:t>Sniježne</a:t>
            </a:r>
            <a:r>
              <a:rPr lang="hr-HR" dirty="0" smtClean="0">
                <a:solidFill>
                  <a:srgbClr val="71C808"/>
                </a:solidFill>
              </a:rPr>
              <a:t> i spomenik hrvatskoj himni  „Lijepa naša domovino”.Spomenik  hrvatskoj himni podignut je 1935. godine povodom 100. godišnjice objave pjesme „</a:t>
            </a:r>
            <a:r>
              <a:rPr lang="hr-HR" dirty="0" err="1" smtClean="0">
                <a:solidFill>
                  <a:srgbClr val="71C808"/>
                </a:solidFill>
              </a:rPr>
              <a:t>Horvatska</a:t>
            </a:r>
            <a:r>
              <a:rPr lang="hr-HR" dirty="0" smtClean="0">
                <a:solidFill>
                  <a:srgbClr val="71C808"/>
                </a:solidFill>
              </a:rPr>
              <a:t> domovina” autora </a:t>
            </a:r>
            <a:r>
              <a:rPr lang="hr-HR" dirty="0">
                <a:solidFill>
                  <a:srgbClr val="71C808"/>
                </a:solidFill>
              </a:rPr>
              <a:t>A</a:t>
            </a:r>
            <a:r>
              <a:rPr lang="hr-HR" dirty="0" smtClean="0">
                <a:solidFill>
                  <a:srgbClr val="71C808"/>
                </a:solidFill>
              </a:rPr>
              <a:t>ntuna Mihanovića. Spomenik hrvatskoj himni visine je 13,2 metara, širine u </a:t>
            </a:r>
            <a:r>
              <a:rPr lang="hr-HR" dirty="0">
                <a:solidFill>
                  <a:srgbClr val="71C808"/>
                </a:solidFill>
              </a:rPr>
              <a:t>d</a:t>
            </a:r>
            <a:r>
              <a:rPr lang="hr-HR" dirty="0" smtClean="0">
                <a:solidFill>
                  <a:srgbClr val="71C808"/>
                </a:solidFill>
              </a:rPr>
              <a:t>onjem dijelu 4,3 x 4,3 metara. Spomenik je izrađen prema nacrtu kipara Rudolfa Ivankovića, a podignula su ga „Braća Hrvatskog Zmaja”.</a:t>
            </a:r>
            <a:br>
              <a:rPr lang="hr-HR" dirty="0" smtClean="0">
                <a:solidFill>
                  <a:srgbClr val="71C808"/>
                </a:solidFill>
              </a:rPr>
            </a:br>
            <a:endParaRPr lang="hr-HR" dirty="0">
              <a:solidFill>
                <a:srgbClr val="71C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4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1C808"/>
                </a:solidFill>
              </a:rPr>
              <a:t>KULTURNO-POVIJESNE VRIJEDNOSTI  ZELENJAKA</a:t>
            </a:r>
            <a:endParaRPr lang="hr-HR" dirty="0">
              <a:solidFill>
                <a:srgbClr val="71C808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9958"/>
            <a:ext cx="3657600" cy="4372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1628800"/>
            <a:ext cx="354198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/>
          <p:cNvSpPr txBox="1"/>
          <p:nvPr/>
        </p:nvSpPr>
        <p:spPr>
          <a:xfrm flipH="1">
            <a:off x="539552" y="6165304"/>
            <a:ext cx="3199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Spomenik hrvatskoj himni </a:t>
            </a:r>
            <a:endParaRPr lang="hr-HR" b="1" dirty="0"/>
          </a:p>
        </p:txBody>
      </p:sp>
      <p:sp>
        <p:nvSpPr>
          <p:cNvPr id="8" name="TekstniOkvir 7"/>
          <p:cNvSpPr txBox="1"/>
          <p:nvPr/>
        </p:nvSpPr>
        <p:spPr>
          <a:xfrm flipH="1">
            <a:off x="4283968" y="6165304"/>
            <a:ext cx="360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Kapela Majke Božje Snježne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67413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0824" y="185395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A4C8A"/>
                </a:solidFill>
              </a:rPr>
              <a:t>povodom obilježavanja 220.godišnjice rođenja Antuna Mihanovića, 2016. godine, pored spomenika Lijepoj našoj postavljena je glazbena ograda na kojoj posjetitelji mogu odsvirati tonove hrvatske himne .</a:t>
            </a:r>
            <a:endParaRPr lang="hr-HR" dirty="0">
              <a:solidFill>
                <a:srgbClr val="FA4C8A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47015"/>
            <a:ext cx="4932040" cy="2774273"/>
          </a:xfrm>
          <a:prstGeom prst="rect">
            <a:avLst/>
          </a:prstGeom>
          <a:ln w="88900" cap="sq" cmpd="thickThin">
            <a:solidFill>
              <a:srgbClr val="06B3C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Pravokutnik 4"/>
          <p:cNvSpPr/>
          <p:nvPr/>
        </p:nvSpPr>
        <p:spPr>
          <a:xfrm>
            <a:off x="11647577" y="1740714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000" cap="small" dirty="0">
                <a:solidFill>
                  <a:srgbClr val="575F6D"/>
                </a:solidFill>
                <a:ea typeface="+mj-ea"/>
                <a:cs typeface="+mj-cs"/>
              </a:rPr>
              <a:t>P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08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92596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E80E9A"/>
                </a:solidFill>
              </a:rPr>
              <a:t>Krajobraz </a:t>
            </a:r>
            <a:r>
              <a:rPr lang="hr-HR" b="1" dirty="0" err="1" smtClean="0">
                <a:solidFill>
                  <a:srgbClr val="E80E9A"/>
                </a:solidFill>
              </a:rPr>
              <a:t>Zelenjak</a:t>
            </a:r>
            <a:r>
              <a:rPr lang="hr-HR" b="1" dirty="0" smtClean="0">
                <a:solidFill>
                  <a:srgbClr val="E80E9A"/>
                </a:solidFill>
              </a:rPr>
              <a:t> </a:t>
            </a:r>
            <a:r>
              <a:rPr lang="hr-HR" dirty="0" smtClean="0">
                <a:solidFill>
                  <a:srgbClr val="E80E9A"/>
                </a:solidFill>
              </a:rPr>
              <a:t>opisuje i velika biološka raznolikost. Rijeka Sutla stanište je rijetkih i zaštićenih životinja.</a:t>
            </a:r>
            <a:br>
              <a:rPr lang="hr-HR" dirty="0" smtClean="0">
                <a:solidFill>
                  <a:srgbClr val="E80E9A"/>
                </a:solidFill>
              </a:rPr>
            </a:br>
            <a:r>
              <a:rPr lang="hr-HR" dirty="0" smtClean="0">
                <a:solidFill>
                  <a:srgbClr val="E80E9A"/>
                </a:solidFill>
              </a:rPr>
              <a:t>U raznovrsnim šumama </a:t>
            </a:r>
            <a:r>
              <a:rPr lang="hr-HR" dirty="0" err="1" smtClean="0">
                <a:solidFill>
                  <a:srgbClr val="E80E9A"/>
                </a:solidFill>
              </a:rPr>
              <a:t>Cesargradske</a:t>
            </a:r>
            <a:r>
              <a:rPr lang="hr-HR" dirty="0" smtClean="0">
                <a:solidFill>
                  <a:srgbClr val="E80E9A"/>
                </a:solidFill>
              </a:rPr>
              <a:t> i </a:t>
            </a:r>
            <a:r>
              <a:rPr lang="hr-HR" dirty="0" err="1">
                <a:solidFill>
                  <a:srgbClr val="E80E9A"/>
                </a:solidFill>
              </a:rPr>
              <a:t>R</a:t>
            </a:r>
            <a:r>
              <a:rPr lang="hr-HR" dirty="0" err="1" smtClean="0">
                <a:solidFill>
                  <a:srgbClr val="E80E9A"/>
                </a:solidFill>
              </a:rPr>
              <a:t>isvičke</a:t>
            </a:r>
            <a:r>
              <a:rPr lang="hr-HR" dirty="0" smtClean="0">
                <a:solidFill>
                  <a:srgbClr val="E80E9A"/>
                </a:solidFill>
              </a:rPr>
              <a:t> gore rastu raznolike i zaštićene biljke.</a:t>
            </a:r>
            <a:endParaRPr lang="hr-HR" dirty="0">
              <a:solidFill>
                <a:srgbClr val="E80E9A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3284984"/>
            <a:ext cx="7067128" cy="3188968"/>
          </a:xfrm>
        </p:spPr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83429"/>
            <a:ext cx="4235814" cy="282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630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2945852" y="2348880"/>
            <a:ext cx="2922291" cy="21602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7030A0"/>
                </a:solidFill>
              </a:rPr>
              <a:t> ŽIVOTINJE U RIJECI SUTLI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9261"/>
            <a:ext cx="2736304" cy="16968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kstniOkvir 6"/>
          <p:cNvSpPr txBox="1"/>
          <p:nvPr/>
        </p:nvSpPr>
        <p:spPr>
          <a:xfrm flipH="1">
            <a:off x="796291" y="2276872"/>
            <a:ext cx="132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  bolen</a:t>
            </a:r>
            <a:endParaRPr lang="hr-HR" b="1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25" y="569856"/>
            <a:ext cx="2800565" cy="1283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kstniOkvir 8"/>
          <p:cNvSpPr txBox="1"/>
          <p:nvPr/>
        </p:nvSpPr>
        <p:spPr>
          <a:xfrm>
            <a:off x="3861068" y="1844824"/>
            <a:ext cx="2799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  </a:t>
            </a:r>
            <a:r>
              <a:rPr lang="hr-HR" b="1" dirty="0" err="1" smtClean="0"/>
              <a:t>gavčica</a:t>
            </a:r>
            <a:r>
              <a:rPr lang="hr-HR" b="1" dirty="0" smtClean="0"/>
              <a:t>                        </a:t>
            </a:r>
            <a:endParaRPr lang="hr-HR" b="1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39" y="476672"/>
            <a:ext cx="1927101" cy="1927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kstniOkvir 10"/>
          <p:cNvSpPr txBox="1"/>
          <p:nvPr/>
        </p:nvSpPr>
        <p:spPr>
          <a:xfrm>
            <a:off x="6660232" y="2564904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mali </a:t>
            </a:r>
            <a:r>
              <a:rPr lang="hr-HR" b="1" dirty="0" err="1" smtClean="0"/>
              <a:t>vretenac</a:t>
            </a:r>
            <a:endParaRPr lang="hr-HR" b="1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62" y="4941168"/>
            <a:ext cx="2118351" cy="143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kstniOkvir 12"/>
          <p:cNvSpPr txBox="1"/>
          <p:nvPr/>
        </p:nvSpPr>
        <p:spPr>
          <a:xfrm>
            <a:off x="6746119" y="6516052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obična </a:t>
            </a:r>
            <a:r>
              <a:rPr lang="hr-HR" b="1" dirty="0" err="1" smtClean="0"/>
              <a:t>lisanka</a:t>
            </a:r>
            <a:endParaRPr lang="hr-HR" b="1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941168"/>
            <a:ext cx="2994217" cy="1559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kstniOkvir 15"/>
          <p:cNvSpPr txBox="1"/>
          <p:nvPr/>
        </p:nvSpPr>
        <p:spPr>
          <a:xfrm>
            <a:off x="4644008" y="6516052"/>
            <a:ext cx="110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paklare</a:t>
            </a:r>
            <a:endParaRPr lang="hr-HR" b="1" dirty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57264"/>
            <a:ext cx="2335808" cy="1751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TekstniOkvir 17"/>
          <p:cNvSpPr txBox="1"/>
          <p:nvPr/>
        </p:nvSpPr>
        <p:spPr>
          <a:xfrm>
            <a:off x="1392692" y="443711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err="1" smtClean="0"/>
              <a:t>peš</a:t>
            </a:r>
            <a:endParaRPr lang="hr-HR" b="1" dirty="0"/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878071"/>
            <a:ext cx="3096344" cy="1575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kstniOkvir 20"/>
          <p:cNvSpPr txBox="1"/>
          <p:nvPr/>
        </p:nvSpPr>
        <p:spPr>
          <a:xfrm>
            <a:off x="611560" y="6453336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err="1"/>
              <a:t>t</a:t>
            </a:r>
            <a:r>
              <a:rPr lang="hr-HR" b="1" dirty="0" err="1" smtClean="0"/>
              <a:t>ankorepa</a:t>
            </a:r>
            <a:r>
              <a:rPr lang="hr-HR" b="1" dirty="0" smtClean="0"/>
              <a:t> </a:t>
            </a:r>
            <a:r>
              <a:rPr lang="hr-HR" b="1" dirty="0" err="1" smtClean="0"/>
              <a:t>krkuša</a:t>
            </a:r>
            <a:endParaRPr lang="hr-HR" b="1" dirty="0"/>
          </a:p>
        </p:txBody>
      </p:sp>
      <p:pic>
        <p:nvPicPr>
          <p:cNvPr id="22" name="Slika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80577"/>
            <a:ext cx="2510408" cy="1672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ekstniOkvir 22"/>
          <p:cNvSpPr txBox="1"/>
          <p:nvPr/>
        </p:nvSpPr>
        <p:spPr>
          <a:xfrm>
            <a:off x="6948264" y="465313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vidra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45171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ični oblačić 1"/>
          <p:cNvSpPr/>
          <p:nvPr/>
        </p:nvSpPr>
        <p:spPr>
          <a:xfrm>
            <a:off x="2627784" y="2132856"/>
            <a:ext cx="3960440" cy="223224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RAZNOVRSNE  ŠUME  CESARGRADSKE I </a:t>
            </a:r>
          </a:p>
          <a:p>
            <a:pPr algn="ctr"/>
            <a:r>
              <a:rPr lang="hr-H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RISVIČKE GORE</a:t>
            </a:r>
            <a:endParaRPr lang="hr-HR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7" y="216473"/>
            <a:ext cx="3092243" cy="206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5755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2870448" cy="2152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45756"/>
            <a:ext cx="2808313" cy="2103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643913" y="2348880"/>
            <a:ext cx="2310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šuma hrasta </a:t>
            </a:r>
          </a:p>
          <a:p>
            <a:r>
              <a:rPr lang="hr-HR" b="1" dirty="0"/>
              <a:t>k</a:t>
            </a:r>
            <a:r>
              <a:rPr lang="hr-HR" b="1" dirty="0" smtClean="0"/>
              <a:t>itnjaka i crnoga </a:t>
            </a:r>
          </a:p>
          <a:p>
            <a:r>
              <a:rPr lang="hr-HR" b="1" dirty="0" smtClean="0"/>
              <a:t>graba</a:t>
            </a:r>
            <a:endParaRPr lang="hr-HR" b="1" dirty="0"/>
          </a:p>
        </p:txBody>
      </p:sp>
      <p:sp>
        <p:nvSpPr>
          <p:cNvPr id="9" name="TekstniOkvir 8"/>
          <p:cNvSpPr txBox="1"/>
          <p:nvPr/>
        </p:nvSpPr>
        <p:spPr>
          <a:xfrm>
            <a:off x="6660232" y="2492896"/>
            <a:ext cx="2061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Šuma bukve s </a:t>
            </a:r>
          </a:p>
          <a:p>
            <a:r>
              <a:rPr lang="hr-HR" b="1" dirty="0" smtClean="0"/>
              <a:t>s crnim grabom</a:t>
            </a:r>
            <a:endParaRPr lang="hr-HR" b="1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09155" y="6021288"/>
            <a:ext cx="2090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Šuma bukve s</a:t>
            </a:r>
          </a:p>
          <a:p>
            <a:r>
              <a:rPr lang="hr-HR" b="1" dirty="0"/>
              <a:t>v</a:t>
            </a:r>
            <a:r>
              <a:rPr lang="hr-HR" b="1" dirty="0" smtClean="0"/>
              <a:t>olujskim okom</a:t>
            </a:r>
            <a:endParaRPr lang="hr-HR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6300192" y="5890046"/>
            <a:ext cx="2327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š</a:t>
            </a:r>
            <a:r>
              <a:rPr lang="hr-HR" b="1" dirty="0" smtClean="0"/>
              <a:t>uma, šikara </a:t>
            </a:r>
          </a:p>
          <a:p>
            <a:r>
              <a:rPr lang="hr-HR" b="1" dirty="0"/>
              <a:t>m</a:t>
            </a:r>
            <a:r>
              <a:rPr lang="hr-HR" b="1" dirty="0" smtClean="0"/>
              <a:t>edunca i crnoga</a:t>
            </a:r>
          </a:p>
          <a:p>
            <a:r>
              <a:rPr lang="hr-HR" b="1" dirty="0" smtClean="0"/>
              <a:t>graba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4603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čni luk 1"/>
          <p:cNvSpPr/>
          <p:nvPr/>
        </p:nvSpPr>
        <p:spPr>
          <a:xfrm>
            <a:off x="683568" y="3312368"/>
            <a:ext cx="7251104" cy="7029400"/>
          </a:xfrm>
          <a:prstGeom prst="blockArc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b="1" dirty="0" smtClean="0">
                <a:ln/>
                <a:solidFill>
                  <a:schemeClr val="accent3"/>
                </a:solidFill>
              </a:rPr>
              <a:t>                  RAZNOLIKE I ZAŠTIĆENE BILJKE				</a:t>
            </a:r>
            <a:endParaRPr lang="hr-HR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71" y="1944216"/>
            <a:ext cx="1618969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niOkvir 3"/>
          <p:cNvSpPr txBox="1"/>
          <p:nvPr/>
        </p:nvSpPr>
        <p:spPr>
          <a:xfrm>
            <a:off x="7236296" y="4294837"/>
            <a:ext cx="127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g</a:t>
            </a:r>
            <a:r>
              <a:rPr lang="hr-HR" b="1" dirty="0" smtClean="0"/>
              <a:t>rimizni </a:t>
            </a:r>
          </a:p>
          <a:p>
            <a:r>
              <a:rPr lang="hr-HR" b="1" dirty="0" err="1" smtClean="0"/>
              <a:t>kačun</a:t>
            </a:r>
            <a:endParaRPr lang="hr-HR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20" y="116632"/>
            <a:ext cx="1494472" cy="2245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3131840" y="2303874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h</a:t>
            </a:r>
            <a:r>
              <a:rPr lang="hr-HR" b="1" dirty="0" smtClean="0"/>
              <a:t>rvatska</a:t>
            </a:r>
          </a:p>
          <a:p>
            <a:r>
              <a:rPr lang="hr-HR" b="1" dirty="0" smtClean="0"/>
              <a:t>perunika</a:t>
            </a:r>
            <a:endParaRPr lang="hr-HR" b="1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624"/>
            <a:ext cx="2232641" cy="1485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6444208" y="1484784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h</a:t>
            </a:r>
            <a:r>
              <a:rPr lang="hr-HR" b="1" dirty="0" smtClean="0"/>
              <a:t>rvatski karanfil</a:t>
            </a:r>
            <a:endParaRPr lang="hr-HR" b="1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75" y="188640"/>
            <a:ext cx="149542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niOkvir 9"/>
          <p:cNvSpPr txBox="1"/>
          <p:nvPr/>
        </p:nvSpPr>
        <p:spPr>
          <a:xfrm>
            <a:off x="4644008" y="2555612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err="1"/>
              <a:t>k</a:t>
            </a:r>
            <a:r>
              <a:rPr lang="hr-HR" b="1" dirty="0" err="1" smtClean="0"/>
              <a:t>acigasti</a:t>
            </a:r>
            <a:r>
              <a:rPr lang="hr-HR" b="1" dirty="0" smtClean="0"/>
              <a:t> </a:t>
            </a:r>
            <a:r>
              <a:rPr lang="hr-HR" b="1" dirty="0" err="1" smtClean="0"/>
              <a:t>kačun</a:t>
            </a:r>
            <a:endParaRPr lang="hr-HR" b="1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9" y="44624"/>
            <a:ext cx="2231627" cy="1489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kstniOkvir 11"/>
          <p:cNvSpPr txBox="1"/>
          <p:nvPr/>
        </p:nvSpPr>
        <p:spPr>
          <a:xfrm>
            <a:off x="467544" y="1556792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k</a:t>
            </a:r>
            <a:r>
              <a:rPr lang="hr-HR" b="1" dirty="0" smtClean="0"/>
              <a:t>ranjski ljiljan</a:t>
            </a:r>
            <a:endParaRPr lang="hr-HR" b="1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2482904" cy="1340768"/>
          </a:xfrm>
          <a:prstGeom prst="rect">
            <a:avLst/>
          </a:prstGeom>
        </p:spPr>
      </p:pic>
      <p:sp>
        <p:nvSpPr>
          <p:cNvPr id="14" name="TekstniOkvir 13"/>
          <p:cNvSpPr txBox="1"/>
          <p:nvPr/>
        </p:nvSpPr>
        <p:spPr>
          <a:xfrm>
            <a:off x="967388" y="3591705"/>
            <a:ext cx="141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p</a:t>
            </a:r>
            <a:r>
              <a:rPr lang="hr-HR" b="1" dirty="0" smtClean="0"/>
              <a:t>anonska </a:t>
            </a:r>
          </a:p>
          <a:p>
            <a:r>
              <a:rPr lang="hr-HR" b="1" dirty="0" smtClean="0"/>
              <a:t>djetelina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93518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2064</TotalTime>
  <Words>253</Words>
  <Application>Microsoft Office PowerPoint</Application>
  <PresentationFormat>Prikaz na zaslonu (4:3)</PresentationFormat>
  <Paragraphs>50</Paragraphs>
  <Slides>12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Arial Black</vt:lpstr>
      <vt:lpstr>Calibri</vt:lpstr>
      <vt:lpstr>Century Schoolbook</vt:lpstr>
      <vt:lpstr>Wingdings</vt:lpstr>
      <vt:lpstr>Wingdings 2</vt:lpstr>
      <vt:lpstr>Oriel</vt:lpstr>
      <vt:lpstr>  ZELENJAK </vt:lpstr>
      <vt:lpstr>   KRAJOBRAZ ZELENJAK  - obuhvaća područje Cesargradske i Risvičke gore sa rijekom Sutlom. Prostire se na površini od 287 hektara. Zelenjak je 2011. godine proglašen značajnim krajobrazom u kojem se čuvaju prirodne i kulturne vrijednosti. </vt:lpstr>
      <vt:lpstr>Kulturno-povijesne vrijednosti krajobraza Zelenjak čine kapela Majke Božje Sniježne i spomenik hrvatskoj himni  „Lijepa naša domovino”.Spomenik  hrvatskoj himni podignut je 1935. godine povodom 100. godišnjice objave pjesme „Horvatska domovina” autora Antuna Mihanovića. Spomenik hrvatskoj himni visine je 13,2 metara, širine u donjem dijelu 4,3 x 4,3 metara. Spomenik je izrađen prema nacrtu kipara Rudolfa Ivankovića, a podignula su ga „Braća Hrvatskog Zmaja”. </vt:lpstr>
      <vt:lpstr>KULTURNO-POVIJESNE VRIJEDNOSTI  ZELENJAKA</vt:lpstr>
      <vt:lpstr>povodom obilježavanja 220.godišnjice rođenja Antuna Mihanovića, 2016. godine, pored spomenika Lijepoj našoj postavljena je glazbena ograda na kojoj posjetitelji mogu odsvirati tonove hrvatske himne .</vt:lpstr>
      <vt:lpstr>Krajobraz Zelenjak opisuje i velika biološka raznolikost. Rijeka Sutla stanište je rijetkih i zaštićenih životinja. U raznovrsnim šumama Cesargradske i Risvičke gore rastu raznolike i zaštićene biljke.</vt:lpstr>
      <vt:lpstr>PowerPointova prezentacija</vt:lpstr>
      <vt:lpstr>PowerPointova prezentacija</vt:lpstr>
      <vt:lpstr>PowerPointova prezentacija</vt:lpstr>
      <vt:lpstr>Zaštićeni značajni krajobraz Zelenjak mjesto je jedinstvenih kulturnih i prirodnih ljepota. U Zelenjaku možemo upoznati biljke,životinje i povijest. Dolaskom u prekrasnu dolinu rijeke sutle možemo se zabaviti i rekreirati.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ZELENJAK</dc:title>
  <dc:creator>Tanja</dc:creator>
  <cp:lastModifiedBy>Korisnik Novi</cp:lastModifiedBy>
  <cp:revision>46</cp:revision>
  <dcterms:created xsi:type="dcterms:W3CDTF">2020-04-14T14:43:18Z</dcterms:created>
  <dcterms:modified xsi:type="dcterms:W3CDTF">2020-04-16T13:13:34Z</dcterms:modified>
</cp:coreProperties>
</file>